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IBM Plex Sans" charset="1" panose="020B0503050203000203"/>
      <p:regular r:id="rId20"/>
    </p:embeddedFont>
    <p:embeddedFont>
      <p:font typeface="Garet Italics" charset="1" panose="00000000000000000000"/>
      <p:regular r:id="rId21"/>
    </p:embeddedFont>
    <p:embeddedFont>
      <p:font typeface="The Seasons" charset="1" panose="00000000000000000000"/>
      <p:regular r:id="rId22"/>
    </p:embeddedFont>
    <p:embeddedFont>
      <p:font typeface="The Seasons Bold" charset="1" panose="00000000000000000000"/>
      <p:regular r:id="rId23"/>
    </p:embeddedFont>
    <p:embeddedFont>
      <p:font typeface="Arimo" charset="1" panose="020B060402020202020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sv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6524583"/>
            <a:ext cx="18288000" cy="3762417"/>
            <a:chOff x="0" y="0"/>
            <a:chExt cx="24384000" cy="501655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6215" r="0" b="22905"/>
            <a:stretch>
              <a:fillRect/>
            </a:stretch>
          </p:blipFill>
          <p:spPr>
            <a:xfrm flipH="false" flipV="false">
              <a:off x="0" y="0"/>
              <a:ext cx="24384000" cy="5016556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3211552" y="1355050"/>
            <a:ext cx="11980734" cy="3514280"/>
            <a:chOff x="0" y="0"/>
            <a:chExt cx="15974311" cy="46857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7331060" y="0"/>
              <a:ext cx="1312191" cy="1160785"/>
            </a:xfrm>
            <a:custGeom>
              <a:avLst/>
              <a:gdLst/>
              <a:ahLst/>
              <a:cxnLst/>
              <a:rect r="r" b="b" t="t" l="l"/>
              <a:pathLst>
                <a:path h="1160785" w="1312191">
                  <a:moveTo>
                    <a:pt x="0" y="0"/>
                  </a:moveTo>
                  <a:lnTo>
                    <a:pt x="1312191" y="0"/>
                  </a:lnTo>
                  <a:lnTo>
                    <a:pt x="1312191" y="1160785"/>
                  </a:lnTo>
                  <a:lnTo>
                    <a:pt x="0" y="1160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3406132"/>
              <a:ext cx="15974311" cy="1279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158"/>
                </a:lnSpc>
              </a:pPr>
              <a:r>
                <a:rPr lang="en-US" sz="5827" spc="4662">
                  <a:solidFill>
                    <a:srgbClr val="FFA140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RESTAURANT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238392" y="5042493"/>
            <a:ext cx="5811217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213">
                <a:solidFill>
                  <a:srgbClr val="FFA140"/>
                </a:solidFill>
                <a:latin typeface="Garet Italics"/>
                <a:ea typeface="Garet Italics"/>
                <a:cs typeface="Garet Italics"/>
                <a:sym typeface="Garet Italics"/>
              </a:rPr>
              <a:t>Specialist in Italian Food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079932"/>
            <a:ext cx="11998390" cy="7970113"/>
          </a:xfrm>
          <a:custGeom>
            <a:avLst/>
            <a:gdLst/>
            <a:ahLst/>
            <a:cxnLst/>
            <a:rect r="r" b="b" t="t" l="l"/>
            <a:pathLst>
              <a:path h="7970113" w="11998390">
                <a:moveTo>
                  <a:pt x="0" y="0"/>
                </a:moveTo>
                <a:lnTo>
                  <a:pt x="11998390" y="0"/>
                </a:lnTo>
                <a:lnTo>
                  <a:pt x="11998390" y="7970113"/>
                </a:lnTo>
                <a:lnTo>
                  <a:pt x="0" y="79701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15" r="0" b="-51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456279"/>
            <a:ext cx="18288000" cy="1397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9"/>
              </a:lnSpc>
              <a:spcBef>
                <a:spcPct val="0"/>
              </a:spcBef>
            </a:pPr>
            <a:r>
              <a:rPr lang="en-US" sz="3863" spc="309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7</a:t>
            </a:r>
            <a:r>
              <a:rPr lang="en-US" sz="3863" spc="309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. WHAT WERE THE LEAST AND MOST ORDERED ITEMS? WHAT CATEGORIES WERE THEY IN ?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29730" y="1862142"/>
            <a:ext cx="11178342" cy="7868914"/>
          </a:xfrm>
          <a:custGeom>
            <a:avLst/>
            <a:gdLst/>
            <a:ahLst/>
            <a:cxnLst/>
            <a:rect r="r" b="b" t="t" l="l"/>
            <a:pathLst>
              <a:path h="7868914" w="11178342">
                <a:moveTo>
                  <a:pt x="0" y="0"/>
                </a:moveTo>
                <a:lnTo>
                  <a:pt x="11178342" y="0"/>
                </a:lnTo>
                <a:lnTo>
                  <a:pt x="11178342" y="7868914"/>
                </a:lnTo>
                <a:lnTo>
                  <a:pt x="0" y="78689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735" r="0" b="-373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60470"/>
            <a:ext cx="16766219" cy="1397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9"/>
              </a:lnSpc>
              <a:spcBef>
                <a:spcPct val="0"/>
              </a:spcBef>
            </a:pPr>
            <a:r>
              <a:rPr lang="en-US" sz="3863" spc="309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8</a:t>
            </a:r>
            <a:r>
              <a:rPr lang="en-US" sz="3863" spc="309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. WHAT WERE THE TOP 5 ORDERS THAT SPENT THE MOST MONEY?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31507" y="2585177"/>
            <a:ext cx="15527793" cy="7169937"/>
          </a:xfrm>
          <a:custGeom>
            <a:avLst/>
            <a:gdLst/>
            <a:ahLst/>
            <a:cxnLst/>
            <a:rect r="r" b="b" t="t" l="l"/>
            <a:pathLst>
              <a:path h="7169937" w="15527793">
                <a:moveTo>
                  <a:pt x="0" y="0"/>
                </a:moveTo>
                <a:lnTo>
                  <a:pt x="15527793" y="0"/>
                </a:lnTo>
                <a:lnTo>
                  <a:pt x="15527793" y="7169937"/>
                </a:lnTo>
                <a:lnTo>
                  <a:pt x="0" y="71699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418639"/>
            <a:ext cx="18029471" cy="1454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0"/>
              </a:lnSpc>
              <a:spcBef>
                <a:spcPct val="0"/>
              </a:spcBef>
            </a:pPr>
            <a:r>
              <a:rPr lang="en-US" sz="4036" spc="322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9</a:t>
            </a:r>
            <a:r>
              <a:rPr lang="en-US" sz="4036" spc="322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.VIEW THE DETAILS OF THE HIGHEST SPEND ORDER.WHAT INSIGHTS CAN YOU GATHER FROM THE RESULTS?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4591" y="2048297"/>
            <a:ext cx="13923254" cy="7852370"/>
          </a:xfrm>
          <a:custGeom>
            <a:avLst/>
            <a:gdLst/>
            <a:ahLst/>
            <a:cxnLst/>
            <a:rect r="r" b="b" t="t" l="l"/>
            <a:pathLst>
              <a:path h="7852370" w="13923254">
                <a:moveTo>
                  <a:pt x="0" y="0"/>
                </a:moveTo>
                <a:lnTo>
                  <a:pt x="13923254" y="0"/>
                </a:lnTo>
                <a:lnTo>
                  <a:pt x="13923254" y="7852370"/>
                </a:lnTo>
                <a:lnTo>
                  <a:pt x="0" y="7852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53952" y="268144"/>
            <a:ext cx="16705348" cy="1397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9"/>
              </a:lnSpc>
              <a:spcBef>
                <a:spcPct val="0"/>
              </a:spcBef>
            </a:pPr>
            <a:r>
              <a:rPr lang="en-US" sz="3863" spc="309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 10. VIEW THE DETAILS OF THE TOP 5 HIGHEST SPEND ORDERS .WHAT INSIGHTS CAN YOU GATHER FROM THE RESULTS?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6524583"/>
            <a:ext cx="18288000" cy="3762417"/>
            <a:chOff x="0" y="0"/>
            <a:chExt cx="24384000" cy="501655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4589" r="0" b="34589"/>
            <a:stretch>
              <a:fillRect/>
            </a:stretch>
          </p:blipFill>
          <p:spPr>
            <a:xfrm flipH="false" flipV="false">
              <a:off x="0" y="0"/>
              <a:ext cx="24384000" cy="5016556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6381598" y="1543589"/>
            <a:ext cx="5524803" cy="1487039"/>
            <a:chOff x="0" y="0"/>
            <a:chExt cx="7366404" cy="198271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3380650" y="0"/>
              <a:ext cx="605105" cy="535285"/>
            </a:xfrm>
            <a:custGeom>
              <a:avLst/>
              <a:gdLst/>
              <a:ahLst/>
              <a:cxnLst/>
              <a:rect r="r" b="b" t="t" l="l"/>
              <a:pathLst>
                <a:path h="535285" w="605105">
                  <a:moveTo>
                    <a:pt x="0" y="0"/>
                  </a:moveTo>
                  <a:lnTo>
                    <a:pt x="605105" y="0"/>
                  </a:lnTo>
                  <a:lnTo>
                    <a:pt x="605105" y="535285"/>
                  </a:lnTo>
                  <a:lnTo>
                    <a:pt x="0" y="5352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73968" y="602855"/>
              <a:ext cx="7218468" cy="1016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097"/>
                </a:lnSpc>
              </a:pPr>
              <a:r>
                <a:rPr lang="en-US" sz="4355" spc="348">
                  <a:solidFill>
                    <a:srgbClr val="FFA140"/>
                  </a:solidFill>
                  <a:latin typeface="The Seasons"/>
                  <a:ea typeface="The Seasons"/>
                  <a:cs typeface="The Seasons"/>
                  <a:sym typeface="The Seasons"/>
                </a:rPr>
                <a:t>BORCELLE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580922"/>
              <a:ext cx="7366404" cy="4017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3"/>
                </a:lnSpc>
              </a:pPr>
              <a:r>
                <a:rPr lang="en-US" sz="1802" spc="1442">
                  <a:solidFill>
                    <a:srgbClr val="FFA140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RESTAURANT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042022" y="3650386"/>
            <a:ext cx="14203955" cy="2159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11"/>
              </a:lnSpc>
            </a:pPr>
            <a:r>
              <a:rPr lang="en-US" sz="12854" spc="128">
                <a:solidFill>
                  <a:srgbClr val="FFA14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3759667" cy="1011941"/>
            <a:chOff x="0" y="0"/>
            <a:chExt cx="5012889" cy="13492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300555" y="0"/>
              <a:ext cx="411778" cy="364265"/>
            </a:xfrm>
            <a:custGeom>
              <a:avLst/>
              <a:gdLst/>
              <a:ahLst/>
              <a:cxnLst/>
              <a:rect r="r" b="b" t="t" l="l"/>
              <a:pathLst>
                <a:path h="364265" w="411778">
                  <a:moveTo>
                    <a:pt x="0" y="0"/>
                  </a:moveTo>
                  <a:lnTo>
                    <a:pt x="411778" y="0"/>
                  </a:lnTo>
                  <a:lnTo>
                    <a:pt x="411778" y="364265"/>
                  </a:lnTo>
                  <a:lnTo>
                    <a:pt x="0" y="3642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50336" y="396217"/>
              <a:ext cx="4912217" cy="7055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49"/>
                </a:lnSpc>
              </a:pPr>
              <a:r>
                <a:rPr lang="en-US" sz="2963" spc="237">
                  <a:solidFill>
                    <a:srgbClr val="FFA140"/>
                  </a:solidFill>
                  <a:latin typeface="The Seasons"/>
                  <a:ea typeface="The Seasons"/>
                  <a:cs typeface="The Seasons"/>
                  <a:sym typeface="The Seasons"/>
                </a:rPr>
                <a:t>BORCELLE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073181"/>
              <a:ext cx="5012889" cy="2760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17"/>
                </a:lnSpc>
              </a:pPr>
              <a:r>
                <a:rPr lang="en-US" sz="1226" spc="981">
                  <a:solidFill>
                    <a:srgbClr val="FFA140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RESTAURANT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467333" y="0"/>
            <a:ext cx="7820667" cy="10287000"/>
            <a:chOff x="0" y="0"/>
            <a:chExt cx="10427557" cy="1371600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24674" t="0" r="24674" b="0"/>
            <a:stretch>
              <a:fillRect/>
            </a:stretch>
          </p:blipFill>
          <p:spPr>
            <a:xfrm flipH="false" flipV="false">
              <a:off x="0" y="0"/>
              <a:ext cx="10427557" cy="13716000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1571559" y="2327894"/>
            <a:ext cx="6433615" cy="1386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84"/>
              </a:lnSpc>
            </a:pPr>
            <a:r>
              <a:rPr lang="en-US" sz="8607" spc="86">
                <a:solidFill>
                  <a:srgbClr val="FFA14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OBJECTIVE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72345" y="3952768"/>
            <a:ext cx="9723309" cy="4114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83452" indent="-391726" lvl="1">
              <a:lnSpc>
                <a:spcPts val="5443"/>
              </a:lnSpc>
              <a:buAutoNum type="arabicPeriod" startAt="1"/>
            </a:pPr>
            <a:r>
              <a:rPr lang="en-US" sz="3628">
                <a:solidFill>
                  <a:srgbClr val="FFA140"/>
                </a:solidFill>
                <a:latin typeface="IBM Plex Sans"/>
                <a:ea typeface="IBM Plex Sans"/>
                <a:cs typeface="IBM Plex Sans"/>
                <a:sym typeface="IBM Plex Sans"/>
              </a:rPr>
              <a:t> Explore the menu_items table to get an idea of what’s on the new menu.</a:t>
            </a:r>
          </a:p>
          <a:p>
            <a:pPr algn="just" marL="783452" indent="-391726" lvl="1">
              <a:lnSpc>
                <a:spcPts val="5443"/>
              </a:lnSpc>
              <a:buAutoNum type="arabicPeriod" startAt="1"/>
            </a:pPr>
            <a:r>
              <a:rPr lang="en-US" sz="3628">
                <a:solidFill>
                  <a:srgbClr val="FFA140"/>
                </a:solidFill>
                <a:latin typeface="IBM Plex Sans"/>
                <a:ea typeface="IBM Plex Sans"/>
                <a:cs typeface="IBM Plex Sans"/>
                <a:sym typeface="IBM Plex Sans"/>
              </a:rPr>
              <a:t> Explore the order_details table to get an idea of the data that been collected.</a:t>
            </a:r>
          </a:p>
          <a:p>
            <a:pPr algn="just" marL="783452" indent="-391726" lvl="1">
              <a:lnSpc>
                <a:spcPts val="5443"/>
              </a:lnSpc>
              <a:buAutoNum type="arabicPeriod" startAt="1"/>
            </a:pPr>
            <a:r>
              <a:rPr lang="en-US" sz="3628">
                <a:solidFill>
                  <a:srgbClr val="FFA140"/>
                </a:solidFill>
                <a:latin typeface="IBM Plex Sans"/>
                <a:ea typeface="IBM Plex Sans"/>
                <a:cs typeface="IBM Plex Sans"/>
                <a:sym typeface="IBM Plex Sans"/>
              </a:rPr>
              <a:t> Use both tables to understand how customers are reacting to the new menu.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95677" y="0"/>
            <a:ext cx="9592323" cy="5143500"/>
            <a:chOff x="0" y="0"/>
            <a:chExt cx="12789764" cy="6858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9759" r="0" b="9759"/>
            <a:stretch>
              <a:fillRect/>
            </a:stretch>
          </p:blipFill>
          <p:spPr>
            <a:xfrm flipH="false" flipV="false">
              <a:off x="0" y="0"/>
              <a:ext cx="12789764" cy="6858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8695677" y="5143500"/>
            <a:ext cx="9592323" cy="5143500"/>
            <a:chOff x="0" y="0"/>
            <a:chExt cx="12789764" cy="6858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24496" r="0" b="24496"/>
            <a:stretch>
              <a:fillRect/>
            </a:stretch>
          </p:blipFill>
          <p:spPr>
            <a:xfrm flipH="false" flipV="false">
              <a:off x="0" y="0"/>
              <a:ext cx="12789764" cy="68580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028700" y="1028700"/>
            <a:ext cx="3759667" cy="1011941"/>
            <a:chOff x="0" y="0"/>
            <a:chExt cx="5012889" cy="134925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300555" y="0"/>
              <a:ext cx="411778" cy="364265"/>
            </a:xfrm>
            <a:custGeom>
              <a:avLst/>
              <a:gdLst/>
              <a:ahLst/>
              <a:cxnLst/>
              <a:rect r="r" b="b" t="t" l="l"/>
              <a:pathLst>
                <a:path h="364265" w="411778">
                  <a:moveTo>
                    <a:pt x="0" y="0"/>
                  </a:moveTo>
                  <a:lnTo>
                    <a:pt x="411778" y="0"/>
                  </a:lnTo>
                  <a:lnTo>
                    <a:pt x="411778" y="364265"/>
                  </a:lnTo>
                  <a:lnTo>
                    <a:pt x="0" y="3642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50336" y="396217"/>
              <a:ext cx="4912217" cy="7055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49"/>
                </a:lnSpc>
              </a:pPr>
              <a:r>
                <a:rPr lang="en-US" sz="2963" spc="237">
                  <a:solidFill>
                    <a:srgbClr val="FFA140"/>
                  </a:solidFill>
                  <a:latin typeface="The Seasons"/>
                  <a:ea typeface="The Seasons"/>
                  <a:cs typeface="The Seasons"/>
                  <a:sym typeface="The Seasons"/>
                </a:rPr>
                <a:t>BORCELLE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073181"/>
              <a:ext cx="5012889" cy="2760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17"/>
                </a:lnSpc>
              </a:pPr>
              <a:r>
                <a:rPr lang="en-US" sz="1226" spc="981">
                  <a:solidFill>
                    <a:srgbClr val="FFA140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RESTAURANT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2571750"/>
            <a:ext cx="6269230" cy="1787000"/>
            <a:chOff x="0" y="0"/>
            <a:chExt cx="8358974" cy="238266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358974" cy="2281066"/>
            </a:xfrm>
            <a:custGeom>
              <a:avLst/>
              <a:gdLst/>
              <a:ahLst/>
              <a:cxnLst/>
              <a:rect r="r" b="b" t="t" l="l"/>
              <a:pathLst>
                <a:path h="2281066" w="8358974">
                  <a:moveTo>
                    <a:pt x="0" y="0"/>
                  </a:moveTo>
                  <a:lnTo>
                    <a:pt x="8358974" y="0"/>
                  </a:lnTo>
                  <a:lnTo>
                    <a:pt x="8358974" y="2281066"/>
                  </a:lnTo>
                  <a:lnTo>
                    <a:pt x="0" y="2281066"/>
                  </a:lnTo>
                  <a:close/>
                </a:path>
              </a:pathLst>
            </a:custGeom>
            <a:solidFill>
              <a:srgbClr val="1C0A01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358974" cy="2382666"/>
            </a:xfrm>
            <a:custGeom>
              <a:avLst/>
              <a:gdLst/>
              <a:ahLst/>
              <a:cxnLst/>
              <a:rect r="r" b="b" t="t" l="l"/>
              <a:pathLst>
                <a:path h="2382666" w="8358974">
                  <a:moveTo>
                    <a:pt x="0" y="2281066"/>
                  </a:moveTo>
                  <a:lnTo>
                    <a:pt x="8358974" y="2281066"/>
                  </a:lnTo>
                  <a:lnTo>
                    <a:pt x="8231974" y="2382666"/>
                  </a:lnTo>
                  <a:cubicBezTo>
                    <a:pt x="8231974" y="2382666"/>
                    <a:pt x="7241374" y="2306466"/>
                    <a:pt x="7139774" y="2306466"/>
                  </a:cubicBezTo>
                  <a:lnTo>
                    <a:pt x="1219200" y="2306466"/>
                  </a:lnTo>
                  <a:cubicBezTo>
                    <a:pt x="1117600" y="2306466"/>
                    <a:pt x="127000" y="2382666"/>
                    <a:pt x="127000" y="2382666"/>
                  </a:cubicBezTo>
                  <a:lnTo>
                    <a:pt x="0" y="2281066"/>
                  </a:lnTo>
                  <a:lnTo>
                    <a:pt x="0" y="0"/>
                  </a:lnTo>
                  <a:lnTo>
                    <a:pt x="8358974" y="0"/>
                  </a:lnTo>
                  <a:lnTo>
                    <a:pt x="8358974" y="2281066"/>
                  </a:lnTo>
                  <a:lnTo>
                    <a:pt x="12700" y="2281066"/>
                  </a:lnTo>
                  <a:lnTo>
                    <a:pt x="12700" y="2268366"/>
                  </a:lnTo>
                  <a:lnTo>
                    <a:pt x="8346274" y="2268366"/>
                  </a:lnTo>
                  <a:lnTo>
                    <a:pt x="8346274" y="12700"/>
                  </a:lnTo>
                  <a:lnTo>
                    <a:pt x="12700" y="12700"/>
                  </a:lnTo>
                  <a:lnTo>
                    <a:pt x="12700" y="2281066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23825"/>
              <a:ext cx="8358974" cy="1947691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l">
                <a:lnSpc>
                  <a:spcPts val="7317"/>
                </a:lnSpc>
              </a:pPr>
              <a:r>
                <a:rPr lang="en-US" sz="5226">
                  <a:solidFill>
                    <a:srgbClr val="FFA140"/>
                  </a:solidFill>
                  <a:latin typeface="Arimo"/>
                  <a:ea typeface="Arimo"/>
                  <a:cs typeface="Arimo"/>
                  <a:sym typeface="Arimo"/>
                </a:rPr>
                <a:t>ASSIGNMENT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328681" y="4525190"/>
            <a:ext cx="8159945" cy="4040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409"/>
              </a:lnSpc>
            </a:pPr>
            <a:r>
              <a:rPr lang="en-US" sz="4273">
                <a:solidFill>
                  <a:srgbClr val="FFA140"/>
                </a:solidFill>
                <a:latin typeface="IBM Plex Sans"/>
                <a:ea typeface="IBM Plex Sans"/>
                <a:cs typeface="IBM Plex Sans"/>
                <a:sym typeface="IBM Plex Sans"/>
              </a:rPr>
              <a:t>You’ve been asked to dig into the customer data to see which menu items are doing well not well and what the top customers seem to like best.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490306" y="2040641"/>
            <a:ext cx="8067239" cy="6955233"/>
            <a:chOff x="0" y="0"/>
            <a:chExt cx="10756319" cy="927364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243" r="0" b="1243"/>
            <a:stretch>
              <a:fillRect/>
            </a:stretch>
          </p:blipFill>
          <p:spPr>
            <a:xfrm flipH="false" flipV="false">
              <a:off x="0" y="0"/>
              <a:ext cx="10756319" cy="927364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28700" y="1028700"/>
            <a:ext cx="3759667" cy="1011941"/>
            <a:chOff x="0" y="0"/>
            <a:chExt cx="5012889" cy="134925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2300555" y="0"/>
              <a:ext cx="411778" cy="364265"/>
            </a:xfrm>
            <a:custGeom>
              <a:avLst/>
              <a:gdLst/>
              <a:ahLst/>
              <a:cxnLst/>
              <a:rect r="r" b="b" t="t" l="l"/>
              <a:pathLst>
                <a:path h="364265" w="411778">
                  <a:moveTo>
                    <a:pt x="0" y="0"/>
                  </a:moveTo>
                  <a:lnTo>
                    <a:pt x="411778" y="0"/>
                  </a:lnTo>
                  <a:lnTo>
                    <a:pt x="411778" y="364265"/>
                  </a:lnTo>
                  <a:lnTo>
                    <a:pt x="0" y="3642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50336" y="396217"/>
              <a:ext cx="4912217" cy="7055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49"/>
                </a:lnSpc>
              </a:pPr>
              <a:r>
                <a:rPr lang="en-US" sz="2963" spc="237">
                  <a:solidFill>
                    <a:srgbClr val="FFA140"/>
                  </a:solidFill>
                  <a:latin typeface="The Seasons"/>
                  <a:ea typeface="The Seasons"/>
                  <a:cs typeface="The Seasons"/>
                  <a:sym typeface="The Seasons"/>
                </a:rPr>
                <a:t>BORCELLE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073181"/>
              <a:ext cx="5012889" cy="2760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17"/>
                </a:lnSpc>
              </a:pPr>
              <a:r>
                <a:rPr lang="en-US" sz="1226" spc="981">
                  <a:solidFill>
                    <a:srgbClr val="FFA140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RESTAURANT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42003" y="2514600"/>
            <a:ext cx="6768406" cy="1386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84"/>
              </a:lnSpc>
            </a:pPr>
            <a:r>
              <a:rPr lang="en-US" sz="8607" spc="86">
                <a:solidFill>
                  <a:srgbClr val="FFA14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QUESTIONS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42003" y="5029200"/>
            <a:ext cx="8256752" cy="213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15"/>
              </a:lnSpc>
            </a:pPr>
            <a:r>
              <a:rPr lang="en-US" sz="3877">
                <a:solidFill>
                  <a:srgbClr val="FFA140"/>
                </a:solidFill>
                <a:latin typeface="IBM Plex Sans"/>
                <a:ea typeface="IBM Plex Sans"/>
                <a:cs typeface="IBM Plex Sans"/>
                <a:sym typeface="IBM Plex Sans"/>
              </a:rPr>
              <a:t>1. View the menu_items table?</a:t>
            </a:r>
          </a:p>
          <a:p>
            <a:pPr algn="just">
              <a:lnSpc>
                <a:spcPts val="5665"/>
              </a:lnSpc>
            </a:pPr>
          </a:p>
          <a:p>
            <a:pPr algn="just">
              <a:lnSpc>
                <a:spcPts val="5665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66418" y="2354925"/>
            <a:ext cx="11845030" cy="6020977"/>
          </a:xfrm>
          <a:custGeom>
            <a:avLst/>
            <a:gdLst/>
            <a:ahLst/>
            <a:cxnLst/>
            <a:rect r="r" b="b" t="t" l="l"/>
            <a:pathLst>
              <a:path h="6020977" w="11845030">
                <a:moveTo>
                  <a:pt x="0" y="0"/>
                </a:moveTo>
                <a:lnTo>
                  <a:pt x="11845030" y="0"/>
                </a:lnTo>
                <a:lnTo>
                  <a:pt x="11845030" y="6020977"/>
                </a:lnTo>
                <a:lnTo>
                  <a:pt x="0" y="6020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2" t="0" r="-172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23654" y="904875"/>
            <a:ext cx="11962358" cy="71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9"/>
              </a:lnSpc>
              <a:spcBef>
                <a:spcPct val="0"/>
              </a:spcBef>
            </a:pPr>
            <a:r>
              <a:rPr lang="en-US" sz="3863" spc="309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2. FIND THE NUMBER OF ITEMS ON THE MENU?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81651" y="2055063"/>
            <a:ext cx="11559622" cy="7556014"/>
          </a:xfrm>
          <a:custGeom>
            <a:avLst/>
            <a:gdLst/>
            <a:ahLst/>
            <a:cxnLst/>
            <a:rect r="r" b="b" t="t" l="l"/>
            <a:pathLst>
              <a:path h="7556014" w="11559622">
                <a:moveTo>
                  <a:pt x="0" y="0"/>
                </a:moveTo>
                <a:lnTo>
                  <a:pt x="11559622" y="0"/>
                </a:lnTo>
                <a:lnTo>
                  <a:pt x="11559622" y="7556014"/>
                </a:lnTo>
                <a:lnTo>
                  <a:pt x="0" y="75560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0" t="0" r="-2679" b="-326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85794"/>
            <a:ext cx="16420951" cy="642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89"/>
              </a:lnSpc>
              <a:spcBef>
                <a:spcPct val="0"/>
              </a:spcBef>
            </a:pPr>
            <a:r>
              <a:rPr lang="en-US" sz="3563" spc="285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3. WHAT ARE THE LEAST AND MOST EXPENSIVE ITEMS ON THE MENU?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69234" y="2500506"/>
            <a:ext cx="11926556" cy="6179563"/>
          </a:xfrm>
          <a:custGeom>
            <a:avLst/>
            <a:gdLst/>
            <a:ahLst/>
            <a:cxnLst/>
            <a:rect r="r" b="b" t="t" l="l"/>
            <a:pathLst>
              <a:path h="6179563" w="11926556">
                <a:moveTo>
                  <a:pt x="0" y="0"/>
                </a:moveTo>
                <a:lnTo>
                  <a:pt x="11926556" y="0"/>
                </a:lnTo>
                <a:lnTo>
                  <a:pt x="11926556" y="6179563"/>
                </a:lnTo>
                <a:lnTo>
                  <a:pt x="0" y="617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09695" y="680577"/>
            <a:ext cx="12929443" cy="71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9"/>
              </a:lnSpc>
              <a:spcBef>
                <a:spcPct val="0"/>
              </a:spcBef>
            </a:pPr>
            <a:r>
              <a:rPr lang="en-US" sz="3863" spc="309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4. HOW MANY ITALIAN DISHES ARE ON THE MENU?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66883" y="2058735"/>
            <a:ext cx="12473300" cy="7199565"/>
          </a:xfrm>
          <a:custGeom>
            <a:avLst/>
            <a:gdLst/>
            <a:ahLst/>
            <a:cxnLst/>
            <a:rect r="r" b="b" t="t" l="l"/>
            <a:pathLst>
              <a:path h="7199565" w="12473300">
                <a:moveTo>
                  <a:pt x="0" y="0"/>
                </a:moveTo>
                <a:lnTo>
                  <a:pt x="12473299" y="0"/>
                </a:lnTo>
                <a:lnTo>
                  <a:pt x="12473299" y="7199565"/>
                </a:lnTo>
                <a:lnTo>
                  <a:pt x="0" y="71995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1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66883" y="456279"/>
            <a:ext cx="12275939" cy="71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9"/>
              </a:lnSpc>
              <a:spcBef>
                <a:spcPct val="0"/>
              </a:spcBef>
            </a:pPr>
            <a:r>
              <a:rPr lang="en-US" sz="3863" spc="309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5. HOW MANY DISHES ARE IN EACH CATEGORY?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0A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869" y="1608869"/>
            <a:ext cx="13790710" cy="8327080"/>
          </a:xfrm>
          <a:custGeom>
            <a:avLst/>
            <a:gdLst/>
            <a:ahLst/>
            <a:cxnLst/>
            <a:rect r="r" b="b" t="t" l="l"/>
            <a:pathLst>
              <a:path h="8327080" w="13790710">
                <a:moveTo>
                  <a:pt x="0" y="0"/>
                </a:moveTo>
                <a:lnTo>
                  <a:pt x="13790711" y="0"/>
                </a:lnTo>
                <a:lnTo>
                  <a:pt x="13790711" y="8327079"/>
                </a:lnTo>
                <a:lnTo>
                  <a:pt x="0" y="83270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0" r="0" b="-3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19988" y="211582"/>
            <a:ext cx="16839312" cy="1397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9"/>
              </a:lnSpc>
              <a:spcBef>
                <a:spcPct val="0"/>
              </a:spcBef>
            </a:pPr>
            <a:r>
              <a:rPr lang="en-US" sz="3863" spc="309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6</a:t>
            </a:r>
            <a:r>
              <a:rPr lang="en-US" sz="3863" spc="309">
                <a:solidFill>
                  <a:srgbClr val="FFA140"/>
                </a:solidFill>
                <a:latin typeface="The Seasons"/>
                <a:ea typeface="The Seasons"/>
                <a:cs typeface="The Seasons"/>
                <a:sym typeface="The Seasons"/>
              </a:rPr>
              <a:t>. COMBINE THE MENU_ITEMS AND ORDER_DETAILS TABLES INTO A SINGLE TABLE.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DAGLjU2Mvzw</dc:identifier>
  <dcterms:modified xsi:type="dcterms:W3CDTF">2011-08-01T06:04:30Z</dcterms:modified>
  <cp:revision>1</cp:revision>
  <dc:title>restaurant</dc:title>
</cp:coreProperties>
</file>

<file path=docProps/thumbnail.jpeg>
</file>